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76" r:id="rId3"/>
    <p:sldId id="257" r:id="rId4"/>
    <p:sldId id="258" r:id="rId5"/>
    <p:sldId id="259" r:id="rId6"/>
    <p:sldId id="260" r:id="rId7"/>
    <p:sldId id="261" r:id="rId8"/>
    <p:sldId id="262"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63" r:id="rId22"/>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0" d="100"/>
          <a:sy n="70"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B2F9995-9BE4-4FFC-89B3-DFB949D3DC17}" type="doc">
      <dgm:prSet loTypeId="urn:microsoft.com/office/officeart/2005/8/layout/vList5" loCatId="list" qsTypeId="urn:microsoft.com/office/officeart/2005/8/quickstyle/simple1" qsCatId="simple" csTypeId="urn:microsoft.com/office/officeart/2005/8/colors/accent1_2" csCatId="accent1" phldr="1"/>
      <dgm:spPr/>
      <dgm:t>
        <a:bodyPr/>
        <a:lstStyle/>
        <a:p>
          <a:pPr rtl="1"/>
          <a:endParaRPr lang="ar-EG"/>
        </a:p>
      </dgm:t>
    </dgm:pt>
    <dgm:pt modelId="{4C663AE9-3F54-4C7A-BDE9-46A1435AC3B5}">
      <dgm:prSet/>
      <dgm:spPr/>
      <dgm:t>
        <a:bodyPr/>
        <a:lstStyle/>
        <a:p>
          <a:pPr rtl="1"/>
          <a:r>
            <a:rPr lang="ar-SA" b="1" i="0" dirty="0" smtClean="0"/>
            <a:t>يكتس</a:t>
          </a:r>
          <a:r>
            <a:rPr lang="ar-EG" b="1" i="0" dirty="0" smtClean="0"/>
            <a:t>ب </a:t>
          </a:r>
          <a:r>
            <a:rPr lang="ar-SA" b="1" i="0" dirty="0" smtClean="0"/>
            <a:t>الأرشيف أهمية بالغة لدى الشعوب ، كونه يضم تاريخها و حاضرها و يمثل أساس مستقبلها ، فالمعلومات التي يحويها تمثل ذاكرة هذه الأمم حول مختلف الأحداث التي مرت بها عبر الأزمنة ، كونه يضمن للشعوب الحق في التعرف على تاريخها ، كما يضمن كذلك حقوق الأشخاص</a:t>
          </a:r>
          <a:r>
            <a:rPr lang="ar-EG" b="1" i="0" dirty="0" smtClean="0"/>
            <a:t> </a:t>
          </a:r>
          <a:r>
            <a:rPr lang="ar-SA" b="1" i="0" dirty="0" smtClean="0"/>
            <a:t>و الدول .</a:t>
          </a:r>
          <a:br>
            <a:rPr lang="ar-SA" b="1" i="0" dirty="0" smtClean="0"/>
          </a:br>
          <a:r>
            <a:rPr lang="ar-SA" b="1" i="0" dirty="0" smtClean="0"/>
            <a:t>و إذا كانت الأحداث هي من تصنع الأرشيف ، فالأرشيف بدوره يعيد تشكيلها و يقيم صناعة التاريخ من خلال توثيقها و حفظها و الحفاظ عليها ، لهذا فهناك علاقة وطيدة ومتكاملة تربط بين الأرشيف و التاريخ ، إذ لا يمكننا الحديث عن التاريخ بدون التطرق لموضوع الأرشيف ، أو من غير الاطلاع على الأرشيف بمختلف أشكاله و مصادره ، كما لا يمكننا الحديث عن الأرشيف بمنأى عن الأحداث التاريخية التي عاشتها الشعوب </a:t>
          </a:r>
          <a:endParaRPr lang="ar-SA" b="1" i="0" dirty="0"/>
        </a:p>
      </dgm:t>
    </dgm:pt>
    <dgm:pt modelId="{6A310342-E11D-449B-B88A-D399CA4A9F26}" type="parTrans" cxnId="{7C24390F-BC6D-4B09-BE2D-1F52AFF0CC22}">
      <dgm:prSet/>
      <dgm:spPr/>
      <dgm:t>
        <a:bodyPr/>
        <a:lstStyle/>
        <a:p>
          <a:pPr rtl="1"/>
          <a:endParaRPr lang="ar-EG"/>
        </a:p>
      </dgm:t>
    </dgm:pt>
    <dgm:pt modelId="{A959AAE4-155F-41ED-85E1-78C62FF35FA6}" type="sibTrans" cxnId="{7C24390F-BC6D-4B09-BE2D-1F52AFF0CC22}">
      <dgm:prSet/>
      <dgm:spPr/>
      <dgm:t>
        <a:bodyPr/>
        <a:lstStyle/>
        <a:p>
          <a:pPr rtl="1"/>
          <a:endParaRPr lang="ar-EG"/>
        </a:p>
      </dgm:t>
    </dgm:pt>
    <dgm:pt modelId="{7E8E93F2-7B92-4AEA-9263-399761B0E20B}">
      <dgm:prSet/>
      <dgm:spPr/>
      <dgm:t>
        <a:bodyPr/>
        <a:lstStyle/>
        <a:p>
          <a:pPr rtl="1"/>
          <a:endParaRPr lang="ar-EG" dirty="0"/>
        </a:p>
      </dgm:t>
    </dgm:pt>
    <dgm:pt modelId="{6493748D-09D3-40C5-BC8B-0ACD5F84BEBD}" type="parTrans" cxnId="{21680975-3BEC-42F3-B8E4-1596AAEAAB74}">
      <dgm:prSet/>
      <dgm:spPr/>
      <dgm:t>
        <a:bodyPr/>
        <a:lstStyle/>
        <a:p>
          <a:pPr rtl="1"/>
          <a:endParaRPr lang="ar-EG"/>
        </a:p>
      </dgm:t>
    </dgm:pt>
    <dgm:pt modelId="{7BF73141-BCCE-4ECA-8E32-0B3BA8577EBA}" type="sibTrans" cxnId="{21680975-3BEC-42F3-B8E4-1596AAEAAB74}">
      <dgm:prSet/>
      <dgm:spPr/>
      <dgm:t>
        <a:bodyPr/>
        <a:lstStyle/>
        <a:p>
          <a:pPr rtl="1"/>
          <a:endParaRPr lang="ar-EG"/>
        </a:p>
      </dgm:t>
    </dgm:pt>
    <dgm:pt modelId="{590A70F1-AF52-4413-A988-7B93FCCDAB9D}" type="pres">
      <dgm:prSet presAssocID="{6B2F9995-9BE4-4FFC-89B3-DFB949D3DC17}" presName="Name0" presStyleCnt="0">
        <dgm:presLayoutVars>
          <dgm:dir/>
          <dgm:animLvl val="lvl"/>
          <dgm:resizeHandles val="exact"/>
        </dgm:presLayoutVars>
      </dgm:prSet>
      <dgm:spPr/>
      <dgm:t>
        <a:bodyPr/>
        <a:lstStyle/>
        <a:p>
          <a:pPr rtl="1"/>
          <a:endParaRPr lang="ar-EG"/>
        </a:p>
      </dgm:t>
    </dgm:pt>
    <dgm:pt modelId="{ADFE7EEB-ABE1-4066-A894-D67EBB8314D1}" type="pres">
      <dgm:prSet presAssocID="{4C663AE9-3F54-4C7A-BDE9-46A1435AC3B5}" presName="linNode" presStyleCnt="0"/>
      <dgm:spPr/>
    </dgm:pt>
    <dgm:pt modelId="{314FA170-8CE9-4CAF-9166-FF80942E592A}" type="pres">
      <dgm:prSet presAssocID="{4C663AE9-3F54-4C7A-BDE9-46A1435AC3B5}" presName="parentText" presStyleLbl="node1" presStyleIdx="0" presStyleCnt="2" custScaleX="277778" custScaleY="2000000" custLinFactY="49676" custLinFactNeighborX="-7444" custLinFactNeighborY="100000">
        <dgm:presLayoutVars>
          <dgm:chMax val="1"/>
          <dgm:bulletEnabled val="1"/>
        </dgm:presLayoutVars>
      </dgm:prSet>
      <dgm:spPr/>
      <dgm:t>
        <a:bodyPr/>
        <a:lstStyle/>
        <a:p>
          <a:pPr rtl="1"/>
          <a:endParaRPr lang="ar-EG"/>
        </a:p>
      </dgm:t>
    </dgm:pt>
    <dgm:pt modelId="{D6A95BB8-8132-4A59-9CA8-8DF5AD91FA65}" type="pres">
      <dgm:prSet presAssocID="{A959AAE4-155F-41ED-85E1-78C62FF35FA6}" presName="sp" presStyleCnt="0"/>
      <dgm:spPr/>
    </dgm:pt>
    <dgm:pt modelId="{0ADAAC41-57E1-4552-8081-4B1A387AC5FB}" type="pres">
      <dgm:prSet presAssocID="{7E8E93F2-7B92-4AEA-9263-399761B0E20B}" presName="linNode" presStyleCnt="0"/>
      <dgm:spPr/>
    </dgm:pt>
    <dgm:pt modelId="{5FF754B3-E884-43C3-A646-1FBDB5AADD5E}" type="pres">
      <dgm:prSet presAssocID="{7E8E93F2-7B92-4AEA-9263-399761B0E20B}" presName="parentText" presStyleLbl="node1" presStyleIdx="1" presStyleCnt="2" custFlipVert="1" custScaleY="19079" custLinFactY="81785" custLinFactNeighborX="-136" custLinFactNeighborY="100000">
        <dgm:presLayoutVars>
          <dgm:chMax val="1"/>
          <dgm:bulletEnabled val="1"/>
        </dgm:presLayoutVars>
      </dgm:prSet>
      <dgm:spPr/>
      <dgm:t>
        <a:bodyPr/>
        <a:lstStyle/>
        <a:p>
          <a:pPr rtl="1"/>
          <a:endParaRPr lang="ar-EG"/>
        </a:p>
      </dgm:t>
    </dgm:pt>
  </dgm:ptLst>
  <dgm:cxnLst>
    <dgm:cxn modelId="{6187F15C-78F5-43ED-9F06-6BAAB278923E}" type="presOf" srcId="{6B2F9995-9BE4-4FFC-89B3-DFB949D3DC17}" destId="{590A70F1-AF52-4413-A988-7B93FCCDAB9D}" srcOrd="0" destOrd="0" presId="urn:microsoft.com/office/officeart/2005/8/layout/vList5"/>
    <dgm:cxn modelId="{3AD95BC2-1833-4CFE-96EA-1D145F246E12}" type="presOf" srcId="{4C663AE9-3F54-4C7A-BDE9-46A1435AC3B5}" destId="{314FA170-8CE9-4CAF-9166-FF80942E592A}" srcOrd="0" destOrd="0" presId="urn:microsoft.com/office/officeart/2005/8/layout/vList5"/>
    <dgm:cxn modelId="{21680975-3BEC-42F3-B8E4-1596AAEAAB74}" srcId="{6B2F9995-9BE4-4FFC-89B3-DFB949D3DC17}" destId="{7E8E93F2-7B92-4AEA-9263-399761B0E20B}" srcOrd="1" destOrd="0" parTransId="{6493748D-09D3-40C5-BC8B-0ACD5F84BEBD}" sibTransId="{7BF73141-BCCE-4ECA-8E32-0B3BA8577EBA}"/>
    <dgm:cxn modelId="{7C24390F-BC6D-4B09-BE2D-1F52AFF0CC22}" srcId="{6B2F9995-9BE4-4FFC-89B3-DFB949D3DC17}" destId="{4C663AE9-3F54-4C7A-BDE9-46A1435AC3B5}" srcOrd="0" destOrd="0" parTransId="{6A310342-E11D-449B-B88A-D399CA4A9F26}" sibTransId="{A959AAE4-155F-41ED-85E1-78C62FF35FA6}"/>
    <dgm:cxn modelId="{AAE6F4F0-7583-4F98-981E-7D26F6067539}" type="presOf" srcId="{7E8E93F2-7B92-4AEA-9263-399761B0E20B}" destId="{5FF754B3-E884-43C3-A646-1FBDB5AADD5E}" srcOrd="0" destOrd="0" presId="urn:microsoft.com/office/officeart/2005/8/layout/vList5"/>
    <dgm:cxn modelId="{A504B131-DFFC-4045-A72C-DEB85767850C}" type="presParOf" srcId="{590A70F1-AF52-4413-A988-7B93FCCDAB9D}" destId="{ADFE7EEB-ABE1-4066-A894-D67EBB8314D1}" srcOrd="0" destOrd="0" presId="urn:microsoft.com/office/officeart/2005/8/layout/vList5"/>
    <dgm:cxn modelId="{C0859E58-5753-4961-8A20-7E84603A4136}" type="presParOf" srcId="{ADFE7EEB-ABE1-4066-A894-D67EBB8314D1}" destId="{314FA170-8CE9-4CAF-9166-FF80942E592A}" srcOrd="0" destOrd="0" presId="urn:microsoft.com/office/officeart/2005/8/layout/vList5"/>
    <dgm:cxn modelId="{129FF741-3ECA-4D86-A8E7-1D741F23A076}" type="presParOf" srcId="{590A70F1-AF52-4413-A988-7B93FCCDAB9D}" destId="{D6A95BB8-8132-4A59-9CA8-8DF5AD91FA65}" srcOrd="1" destOrd="0" presId="urn:microsoft.com/office/officeart/2005/8/layout/vList5"/>
    <dgm:cxn modelId="{3D461338-65F0-4E20-A6DB-888BA8A86404}" type="presParOf" srcId="{590A70F1-AF52-4413-A988-7B93FCCDAB9D}" destId="{0ADAAC41-57E1-4552-8081-4B1A387AC5FB}" srcOrd="2" destOrd="0" presId="urn:microsoft.com/office/officeart/2005/8/layout/vList5"/>
    <dgm:cxn modelId="{142CA46E-6FE1-4351-BF12-17EBAF53D38F}" type="presParOf" srcId="{0ADAAC41-57E1-4552-8081-4B1A387AC5FB}" destId="{5FF754B3-E884-43C3-A646-1FBDB5AADD5E}" srcOrd="0"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14FA170-8CE9-4CAF-9166-FF80942E592A}">
      <dsp:nvSpPr>
        <dsp:cNvPr id="0" name=""/>
        <dsp:cNvSpPr/>
      </dsp:nvSpPr>
      <dsp:spPr>
        <a:xfrm>
          <a:off x="0" y="60427"/>
          <a:ext cx="8211235" cy="479270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rtl="1">
            <a:lnSpc>
              <a:spcPct val="90000"/>
            </a:lnSpc>
            <a:spcBef>
              <a:spcPct val="0"/>
            </a:spcBef>
            <a:spcAft>
              <a:spcPct val="35000"/>
            </a:spcAft>
          </a:pPr>
          <a:r>
            <a:rPr lang="ar-SA" sz="2600" b="1" i="0" kern="1200" dirty="0" smtClean="0"/>
            <a:t>يكتس</a:t>
          </a:r>
          <a:r>
            <a:rPr lang="ar-EG" sz="2600" b="1" i="0" kern="1200" dirty="0" smtClean="0"/>
            <a:t>ب </a:t>
          </a:r>
          <a:r>
            <a:rPr lang="ar-SA" sz="2600" b="1" i="0" kern="1200" dirty="0" smtClean="0"/>
            <a:t>الأرشيف أهمية بالغة لدى الشعوب ، كونه يضم تاريخها و حاضرها و يمثل أساس مستقبلها ، فالمعلومات التي يحويها تمثل ذاكرة هذه الأمم حول مختلف الأحداث التي مرت بها عبر الأزمنة ، كونه يضمن للشعوب الحق في التعرف على تاريخها ، كما يضمن كذلك حقوق الأشخاص</a:t>
          </a:r>
          <a:r>
            <a:rPr lang="ar-EG" sz="2600" b="1" i="0" kern="1200" dirty="0" smtClean="0"/>
            <a:t> </a:t>
          </a:r>
          <a:r>
            <a:rPr lang="ar-SA" sz="2600" b="1" i="0" kern="1200" dirty="0" smtClean="0"/>
            <a:t>و الدول .</a:t>
          </a:r>
          <a:br>
            <a:rPr lang="ar-SA" sz="2600" b="1" i="0" kern="1200" dirty="0" smtClean="0"/>
          </a:br>
          <a:r>
            <a:rPr lang="ar-SA" sz="2600" b="1" i="0" kern="1200" dirty="0" smtClean="0"/>
            <a:t>و إذا كانت الأحداث هي من تصنع الأرشيف ، فالأرشيف بدوره يعيد تشكيلها و يقيم صناعة التاريخ من خلال توثيقها و حفظها و الحفاظ عليها ، لهذا فهناك علاقة وطيدة ومتكاملة تربط بين الأرشيف و التاريخ ، إذ لا يمكننا الحديث عن التاريخ بدون التطرق لموضوع الأرشيف ، أو من غير الاطلاع على الأرشيف بمختلف أشكاله و مصادره ، كما لا يمكننا الحديث عن الأرشيف بمنأى عن الأحداث التاريخية التي عاشتها الشعوب </a:t>
          </a:r>
          <a:endParaRPr lang="ar-SA" sz="2600" b="1" i="0" kern="1200" dirty="0"/>
        </a:p>
      </dsp:txBody>
      <dsp:txXfrm>
        <a:off x="0" y="60427"/>
        <a:ext cx="8211235" cy="4792708"/>
      </dsp:txXfrm>
    </dsp:sp>
    <dsp:sp modelId="{5FF754B3-E884-43C3-A646-1FBDB5AADD5E}">
      <dsp:nvSpPr>
        <dsp:cNvPr id="0" name=""/>
        <dsp:cNvSpPr/>
      </dsp:nvSpPr>
      <dsp:spPr>
        <a:xfrm flipV="1">
          <a:off x="0" y="4807415"/>
          <a:ext cx="2958932" cy="457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9525" rIns="19050" bIns="9525" numCol="1" spcCol="1270" anchor="ctr" anchorCtr="0">
          <a:noAutofit/>
        </a:bodyPr>
        <a:lstStyle/>
        <a:p>
          <a:pPr lvl="0" algn="ctr" defTabSz="222250" rtl="1">
            <a:lnSpc>
              <a:spcPct val="90000"/>
            </a:lnSpc>
            <a:spcBef>
              <a:spcPct val="0"/>
            </a:spcBef>
            <a:spcAft>
              <a:spcPct val="35000"/>
            </a:spcAft>
          </a:pPr>
          <a:endParaRPr lang="ar-EG" sz="500" kern="1200" dirty="0"/>
        </a:p>
      </dsp:txBody>
      <dsp:txXfrm flipV="1">
        <a:off x="0" y="4807415"/>
        <a:ext cx="2958932" cy="45720"/>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EG"/>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EG"/>
          </a:p>
        </p:txBody>
      </p:sp>
      <p:sp>
        <p:nvSpPr>
          <p:cNvPr id="4" name="Date Placeholder 3"/>
          <p:cNvSpPr>
            <a:spLocks noGrp="1"/>
          </p:cNvSpPr>
          <p:nvPr>
            <p:ph type="dt" sz="half" idx="10"/>
          </p:nvPr>
        </p:nvSpPr>
        <p:spPr/>
        <p:txBody>
          <a:bodyPr/>
          <a:lstStyle/>
          <a:p>
            <a:fld id="{CFE6A5F5-AD3D-45E7-A68E-5737FC42A0ED}" type="datetimeFigureOut">
              <a:rPr lang="ar-EG" smtClean="0"/>
              <a:pPr/>
              <a:t>24/07/1441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74970B2A-BF2D-4749-BBF7-A32C4938D373}" type="slidenum">
              <a:rPr lang="ar-EG" smtClean="0"/>
              <a:pPr/>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CFE6A5F5-AD3D-45E7-A68E-5737FC42A0ED}" type="datetimeFigureOut">
              <a:rPr lang="ar-EG" smtClean="0"/>
              <a:pPr/>
              <a:t>24/07/1441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74970B2A-BF2D-4749-BBF7-A32C4938D373}" type="slidenum">
              <a:rPr lang="ar-EG" smtClean="0"/>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EG"/>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CFE6A5F5-AD3D-45E7-A68E-5737FC42A0ED}" type="datetimeFigureOut">
              <a:rPr lang="ar-EG" smtClean="0"/>
              <a:pPr/>
              <a:t>24/07/1441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74970B2A-BF2D-4749-BBF7-A32C4938D373}" type="slidenum">
              <a:rPr lang="ar-EG" smtClean="0"/>
              <a:pPr/>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CFE6A5F5-AD3D-45E7-A68E-5737FC42A0ED}" type="datetimeFigureOut">
              <a:rPr lang="ar-EG" smtClean="0"/>
              <a:pPr/>
              <a:t>24/07/1441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74970B2A-BF2D-4749-BBF7-A32C4938D373}" type="slidenum">
              <a:rPr lang="ar-EG" smtClean="0"/>
              <a:pPr/>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E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E6A5F5-AD3D-45E7-A68E-5737FC42A0ED}" type="datetimeFigureOut">
              <a:rPr lang="ar-EG" smtClean="0"/>
              <a:pPr/>
              <a:t>24/07/1441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74970B2A-BF2D-4749-BBF7-A32C4938D373}" type="slidenum">
              <a:rPr lang="ar-EG" smtClean="0"/>
              <a:pPr/>
              <a:t>‹#›</a:t>
            </a:fld>
            <a:endParaRPr lang="ar-E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Date Placeholder 4"/>
          <p:cNvSpPr>
            <a:spLocks noGrp="1"/>
          </p:cNvSpPr>
          <p:nvPr>
            <p:ph type="dt" sz="half" idx="10"/>
          </p:nvPr>
        </p:nvSpPr>
        <p:spPr/>
        <p:txBody>
          <a:bodyPr/>
          <a:lstStyle/>
          <a:p>
            <a:fld id="{CFE6A5F5-AD3D-45E7-A68E-5737FC42A0ED}" type="datetimeFigureOut">
              <a:rPr lang="ar-EG" smtClean="0"/>
              <a:pPr/>
              <a:t>24/07/1441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74970B2A-BF2D-4749-BBF7-A32C4938D373}" type="slidenum">
              <a:rPr lang="ar-EG" smtClean="0"/>
              <a:pPr/>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E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7" name="Date Placeholder 6"/>
          <p:cNvSpPr>
            <a:spLocks noGrp="1"/>
          </p:cNvSpPr>
          <p:nvPr>
            <p:ph type="dt" sz="half" idx="10"/>
          </p:nvPr>
        </p:nvSpPr>
        <p:spPr/>
        <p:txBody>
          <a:bodyPr/>
          <a:lstStyle/>
          <a:p>
            <a:fld id="{CFE6A5F5-AD3D-45E7-A68E-5737FC42A0ED}" type="datetimeFigureOut">
              <a:rPr lang="ar-EG" smtClean="0"/>
              <a:pPr/>
              <a:t>24/07/1441</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74970B2A-BF2D-4749-BBF7-A32C4938D373}" type="slidenum">
              <a:rPr lang="ar-EG" smtClean="0"/>
              <a:pPr/>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Date Placeholder 2"/>
          <p:cNvSpPr>
            <a:spLocks noGrp="1"/>
          </p:cNvSpPr>
          <p:nvPr>
            <p:ph type="dt" sz="half" idx="10"/>
          </p:nvPr>
        </p:nvSpPr>
        <p:spPr/>
        <p:txBody>
          <a:bodyPr/>
          <a:lstStyle/>
          <a:p>
            <a:fld id="{CFE6A5F5-AD3D-45E7-A68E-5737FC42A0ED}" type="datetimeFigureOut">
              <a:rPr lang="ar-EG" smtClean="0"/>
              <a:pPr/>
              <a:t>24/07/1441</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74970B2A-BF2D-4749-BBF7-A32C4938D373}" type="slidenum">
              <a:rPr lang="ar-EG" smtClean="0"/>
              <a:pPr/>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E6A5F5-AD3D-45E7-A68E-5737FC42A0ED}" type="datetimeFigureOut">
              <a:rPr lang="ar-EG" smtClean="0"/>
              <a:pPr/>
              <a:t>24/07/1441</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74970B2A-BF2D-4749-BBF7-A32C4938D373}" type="slidenum">
              <a:rPr lang="ar-EG" smtClean="0"/>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E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E6A5F5-AD3D-45E7-A68E-5737FC42A0ED}" type="datetimeFigureOut">
              <a:rPr lang="ar-EG" smtClean="0"/>
              <a:pPr/>
              <a:t>24/07/1441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74970B2A-BF2D-4749-BBF7-A32C4938D373}" type="slidenum">
              <a:rPr lang="ar-EG" smtClean="0"/>
              <a:pPr/>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E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E6A5F5-AD3D-45E7-A68E-5737FC42A0ED}" type="datetimeFigureOut">
              <a:rPr lang="ar-EG" smtClean="0"/>
              <a:pPr/>
              <a:t>24/07/1441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74970B2A-BF2D-4749-BBF7-A32C4938D373}" type="slidenum">
              <a:rPr lang="ar-EG" smtClean="0"/>
              <a:pPr/>
              <a:t>‹#›</a:t>
            </a:fld>
            <a:endParaRPr lang="ar-E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EG"/>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FE6A5F5-AD3D-45E7-A68E-5737FC42A0ED}" type="datetimeFigureOut">
              <a:rPr lang="ar-EG" smtClean="0"/>
              <a:pPr/>
              <a:t>24/07/1441</a:t>
            </a:fld>
            <a:endParaRPr lang="ar-EG"/>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4970B2A-BF2D-4749-BBF7-A32C4938D373}" type="slidenum">
              <a:rPr lang="ar-EG" smtClean="0"/>
              <a:pPr/>
              <a:t>‹#›</a:t>
            </a:fld>
            <a:endParaRPr lang="ar-EG"/>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12777"/>
            <a:ext cx="7772400" cy="1656183"/>
          </a:xfrm>
        </p:spPr>
        <p:txBody>
          <a:bodyPr/>
          <a:lstStyle/>
          <a:p>
            <a:endParaRPr lang="ar-EG" dirty="0"/>
          </a:p>
        </p:txBody>
      </p:sp>
      <p:sp>
        <p:nvSpPr>
          <p:cNvPr id="3" name="Subtitle 2"/>
          <p:cNvSpPr>
            <a:spLocks noGrp="1"/>
          </p:cNvSpPr>
          <p:nvPr>
            <p:ph type="subTitle" idx="1"/>
          </p:nvPr>
        </p:nvSpPr>
        <p:spPr>
          <a:xfrm>
            <a:off x="1371600" y="3886200"/>
            <a:ext cx="6400800" cy="982960"/>
          </a:xfrm>
        </p:spPr>
        <p:txBody>
          <a:bodyPr>
            <a:normAutofit lnSpcReduction="10000"/>
          </a:bodyPr>
          <a:lstStyle/>
          <a:p>
            <a:endParaRPr lang="ar-EG" sz="6000" b="1" dirty="0">
              <a:solidFill>
                <a:srgbClr val="FF0000"/>
              </a:solidFill>
            </a:endParaRPr>
          </a:p>
        </p:txBody>
      </p:sp>
      <p:pic>
        <p:nvPicPr>
          <p:cNvPr id="1026" name="Picture 2" descr="C:\Users\in touch with toshi\Downloads\IMG-20200318-WA000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Rectangle 4"/>
          <p:cNvSpPr/>
          <p:nvPr/>
        </p:nvSpPr>
        <p:spPr>
          <a:xfrm>
            <a:off x="5436096" y="3105835"/>
            <a:ext cx="3312368" cy="1815882"/>
          </a:xfrm>
          <a:prstGeom prst="rect">
            <a:avLst/>
          </a:prstGeom>
        </p:spPr>
        <p:txBody>
          <a:bodyPr wrap="square">
            <a:spAutoFit/>
          </a:bodyPr>
          <a:lstStyle/>
          <a:p>
            <a:pPr>
              <a:buNone/>
            </a:pPr>
            <a:r>
              <a:rPr lang="ar-EG" sz="2800" b="1" dirty="0" smtClean="0">
                <a:solidFill>
                  <a:schemeClr val="bg1"/>
                </a:solidFill>
              </a:rPr>
              <a:t>علم </a:t>
            </a:r>
            <a:r>
              <a:rPr lang="ar-EG" sz="2800" b="1" dirty="0" smtClean="0">
                <a:solidFill>
                  <a:schemeClr val="bg1"/>
                </a:solidFill>
              </a:rPr>
              <a:t>الارشيف</a:t>
            </a:r>
          </a:p>
          <a:p>
            <a:pPr>
              <a:buNone/>
            </a:pPr>
            <a:r>
              <a:rPr lang="ar-EG" sz="2800" b="1" dirty="0" smtClean="0">
                <a:solidFill>
                  <a:schemeClr val="bg1"/>
                </a:solidFill>
              </a:rPr>
              <a:t>د.نهي بشير احمد عبد العال</a:t>
            </a:r>
            <a:endParaRPr lang="ar-EG" sz="2800" b="1" dirty="0" smtClean="0">
              <a:solidFill>
                <a:schemeClr val="bg1"/>
              </a:solidFill>
            </a:endParaRPr>
          </a:p>
          <a:p>
            <a:pPr>
              <a:buNone/>
            </a:pPr>
            <a:r>
              <a:rPr lang="ar-EG" sz="2800" dirty="0" smtClean="0">
                <a:solidFill>
                  <a:schemeClr val="bg1"/>
                </a:solidFill>
              </a:rPr>
              <a:t>         </a:t>
            </a:r>
            <a:r>
              <a:rPr lang="ar-EG" sz="2800" dirty="0" smtClean="0">
                <a:solidFill>
                  <a:schemeClr val="bg1"/>
                </a:solidFill>
              </a:rPr>
              <a:t> </a:t>
            </a:r>
            <a:r>
              <a:rPr lang="ar-EG" sz="2800" dirty="0" smtClean="0">
                <a:solidFill>
                  <a:schemeClr val="bg1"/>
                </a:solidFill>
              </a:rPr>
              <a:t>الفرقة الاولي </a:t>
            </a:r>
          </a:p>
          <a:p>
            <a:pPr>
              <a:buNone/>
            </a:pPr>
            <a:r>
              <a:rPr lang="ar-EG" sz="2800" dirty="0" smtClean="0">
                <a:solidFill>
                  <a:schemeClr val="bg1"/>
                </a:solidFill>
              </a:rPr>
              <a:t>قسم المكتبات والمعلومات</a:t>
            </a:r>
            <a:endParaRPr lang="ar-EG" sz="2800" dirty="0">
              <a:solidFill>
                <a:schemeClr val="bg1"/>
              </a:solidFill>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الارشيف الخاص</a:t>
            </a:r>
            <a:endParaRPr lang="ar-EG" dirty="0"/>
          </a:p>
        </p:txBody>
      </p:sp>
      <p:sp>
        <p:nvSpPr>
          <p:cNvPr id="3" name="Content Placeholder 2"/>
          <p:cNvSpPr>
            <a:spLocks noGrp="1"/>
          </p:cNvSpPr>
          <p:nvPr>
            <p:ph idx="1"/>
          </p:nvPr>
        </p:nvSpPr>
        <p:spPr/>
        <p:txBody>
          <a:bodyPr>
            <a:normAutofit fontScale="70000" lnSpcReduction="20000"/>
          </a:bodyPr>
          <a:lstStyle/>
          <a:p>
            <a:r>
              <a:rPr lang="ar-EG" dirty="0" smtClean="0"/>
              <a:t>الأرشيف الخاص</a:t>
            </a:r>
          </a:p>
          <a:p>
            <a:r>
              <a:rPr lang="ar-EG" dirty="0" smtClean="0"/>
              <a:t>يتكون الأرشيف الخاص من الوثائـق التي يحوزها الأشخاص أو العائـلات أو المؤسسـات أو المنظمـات الخاصة أي أنه ملكية خاصة لأفراد معينين أو مؤسسات خاصة</a:t>
            </a:r>
            <a:br>
              <a:rPr lang="ar-EG" dirty="0" smtClean="0"/>
            </a:br>
            <a:r>
              <a:rPr lang="ar-EG" dirty="0" smtClean="0"/>
              <a:t>وحسب القانون الجزائري يجب على كل مالك أو حائـز لوثائـق خاصة لها ، أو قابلـة أن تكون لها أهمية دائمة ذات طابع تاريخـي أو إقتصادي أو إجتماعـي أو ثقافي ، أن يصرح بها للمؤسسة المكلفة بالأرشيف الوطني ، و تصنف الوثائق التي تمثل فائدة أرشيفية بإقتراح من المؤسسة المكلفة بالأرشيف بعد التحقيق في صحتها تعمل الدولة على دعم و حماية و حفظ الوثائق المذكورة التي تبقى ملكية خاصة .و بإمكانها أخذ نسخة ، و يكون لكل مالك أو حائز للأرشيف الذي يصنعه بإرادته بصفة مؤقتة أو نهائية لدى المؤسسة المكلفة بالأرشيف الوطني ، الحق في أخذ نسخة مجانا أثناء الإيداع و الإطلاع عليه بحرية في حالة إذا كان إيداع الأرشيف بصفة مؤقتـة بإمكان المالك أو الحائـز طلب السحب و فتـح الأرشيف الخاص للإطلاع الغير يكون بترخيص من المالك أو الحائز</a:t>
            </a:r>
          </a:p>
          <a:p>
            <a:endParaRPr lang="ar-EG"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اعمار الارشيف</a:t>
            </a:r>
            <a:endParaRPr lang="ar-EG" dirty="0"/>
          </a:p>
        </p:txBody>
      </p:sp>
      <p:sp>
        <p:nvSpPr>
          <p:cNvPr id="3" name="Content Placeholder 2"/>
          <p:cNvSpPr>
            <a:spLocks noGrp="1"/>
          </p:cNvSpPr>
          <p:nvPr>
            <p:ph idx="1"/>
          </p:nvPr>
        </p:nvSpPr>
        <p:spPr/>
        <p:txBody>
          <a:bodyPr>
            <a:normAutofit fontScale="77500" lnSpcReduction="20000"/>
          </a:bodyPr>
          <a:lstStyle/>
          <a:p>
            <a:r>
              <a:rPr lang="ar-EG" dirty="0" smtClean="0"/>
              <a:t>أعمار الأرشيف</a:t>
            </a:r>
          </a:p>
          <a:p>
            <a:r>
              <a:rPr lang="ar-EG" dirty="0" smtClean="0"/>
              <a:t>يمـر الأرشيف بمراحـل في دورة حياتـه من نشأتـه إلى غاية تحديـد المصيـر النهائـي له إما بالحـذف أو الحفـظ النهائي</a:t>
            </a:r>
            <a:br>
              <a:rPr lang="ar-EG" dirty="0" smtClean="0"/>
            </a:br>
            <a:r>
              <a:rPr lang="ar-EG" dirty="0" smtClean="0"/>
              <a:t>حيث نميز ثلاثـة مراحـل أساسيـة لحياة الوثيقة: العمر الأول، العمر الثاني، العمر الثالث</a:t>
            </a:r>
          </a:p>
          <a:p>
            <a:r>
              <a:rPr lang="ar-EG" dirty="0" smtClean="0"/>
              <a:t>2-1 أرشيف العمر الأول :</a:t>
            </a:r>
          </a:p>
          <a:p>
            <a:r>
              <a:rPr lang="ar-EG" dirty="0" smtClean="0"/>
              <a:t>ويسمى أيصا الأرشيف الحي أو الأرشيف الجاري أو أرشيف الجيل الأول</a:t>
            </a:r>
            <a:br>
              <a:rPr lang="ar-EG" dirty="0" smtClean="0"/>
            </a:br>
            <a:r>
              <a:rPr lang="ar-EG" dirty="0" smtClean="0"/>
              <a:t>و هي الوثائـق المنتجة يومـيا أو ذات الصياغة الحديثـة العهـد في مختلف الهيئـات و المؤسسات ، و التي مازالت مصالحها تستعملها و تطالعها يومـيا عند الحاجة على سبيـل المثال هناك شـؤون في طـور البحث أو ملفـات لم يتم دراستها ، شـؤون لازالت في إنتظـار الحسم ، و ملفـات تم تصنيفها على مستـوى الموظفين حيث</a:t>
            </a:r>
          </a:p>
          <a:p>
            <a:endParaRPr lang="ar-EG"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a:bodyPr>
          <a:lstStyle/>
          <a:p>
            <a:r>
              <a:rPr lang="ar-EG" dirty="0" smtClean="0"/>
              <a:t>ما زالت في إيطار التحليل أو على مستوى الأمانات وملفات الموظفين …إلخ وتحفظ هذه الوثائق في محلات المصالح المنتجة لها ولا تتجاوز مدة حفظها الاربع سنوات وفي حالات أخرى استثنائية يمكن حفظ هذه الوثائق لأكثر من 5 سنوات مثلا بالنسبة للملفات الإدارية للمستخدمين أو الموظفين يمكن حفظها على مستوى المصالح المعنية ل40 سنة الحد الأكبر للمسار الوظيفي أو المهني</a:t>
            </a:r>
            <a:br>
              <a:rPr lang="ar-EG" dirty="0" smtClean="0"/>
            </a:br>
            <a:endParaRPr lang="ar-EG"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85000" lnSpcReduction="10000"/>
          </a:bodyPr>
          <a:lstStyle/>
          <a:p>
            <a:r>
              <a:rPr lang="ar-EG" dirty="0" smtClean="0"/>
              <a:t>2-2 أرشيف العمر الثاني</a:t>
            </a:r>
          </a:p>
          <a:p>
            <a:r>
              <a:rPr lang="ar-EG" dirty="0" smtClean="0"/>
              <a:t>ويسمى أيضا الأرشيف الوسيط أو أرشيف الجيل الثاني</a:t>
            </a:r>
            <a:br>
              <a:rPr lang="ar-EG" dirty="0" smtClean="0"/>
            </a:br>
            <a:r>
              <a:rPr lang="ar-EG" dirty="0" smtClean="0"/>
              <a:t>لهذا النوع من الأرشيف أهمية بالغة فهو يتألف من مجموعة الوثائـق المنتجة أو المستلمة أو المحفوظة من طرف مختلف هيئـات النشاط الوطني أو المحفوظة لديها أو الوثائـق التي فاقـت مدة وجودها 5 سنـوات والتي يجري الإطـلاع عليها من حيـن لآخر و هي أكثـر الوثائـق حجما مما يحعلها على وجه الخصوص أكبـر مصدر إنشغال بالنسبة للمسيرين لأنها تطرح مشكل الصيانة ، علاوة على مشاكل التصنيف و الحفظ بسب التراكـم المكثف و بطرق مختلفة و يمكن حفظها في محل معد خصيصا لهذا النوع من الأرشيف أو يتم دفعـه إلى مصلحة الأرشيف في المؤسسة لمدة تتـراوح من 10 إلى 15 سنة .</a:t>
            </a:r>
          </a:p>
          <a:p>
            <a:endParaRPr lang="ar-EG"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85000" lnSpcReduction="20000"/>
          </a:bodyPr>
          <a:lstStyle/>
          <a:p>
            <a:r>
              <a:rPr lang="ar-EG" dirty="0" smtClean="0"/>
              <a:t>1-3 أرشيف العمر الثالث:</a:t>
            </a:r>
          </a:p>
          <a:p>
            <a:r>
              <a:rPr lang="ar-EG" dirty="0" smtClean="0"/>
              <a:t>ويطلق عليه الأرشيف التاريخي أو أرشيف الجيل الثالث</a:t>
            </a:r>
            <a:br>
              <a:rPr lang="ar-EG" dirty="0" smtClean="0"/>
            </a:br>
            <a:r>
              <a:rPr lang="ar-EG" dirty="0" smtClean="0"/>
              <a:t>يتكون من الوثائـق التي تفـوق مدة وجودها الخمس عشر (15) سنة و التي أصبحت غيـر ضروريـة لسيـر شؤون المصالح و يتم دفعها إلزاميـا إلى مصلحة الأرشيف الولائـي أو الأرشيف الوطنـي و لا يحق حذف الوثائـق المفتقـرة إلى قيمة الأرشيف إلا بتسريح مكتـوب صادر عن مؤسسة الأرشيف الوطني .</a:t>
            </a:r>
            <a:br>
              <a:rPr lang="ar-EG" dirty="0" smtClean="0"/>
            </a:br>
            <a:r>
              <a:rPr lang="ar-EG" dirty="0" smtClean="0"/>
              <a:t>تتميز هذه المرحلة بإنتهاء القيمة الإدارية لبعض الوثائق فتصبح عديمة القيمة سواءا كانت تاريخيـة ، سياسية أو ثقافية أو إقتصادية أو علمية …إلخ حيث يتم حذفها و ذلك بإتباع الطرق المستعملة للحذف أو الإقصـاء و في المقابـل تظهر قيمة تاريخيـة لوثائق أخرى حيث يتقرر حفظها نهائيـا في ظروف ملائمة حتى يسهـل إستخدامها بعد عملية المعالجة العلمية لهذه الوثائـق ، إذ تعد إرثـا ثقافيـا و ذاكرة للأمـة .</a:t>
            </a:r>
            <a:endParaRPr lang="ar-EG"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55000" lnSpcReduction="20000"/>
          </a:bodyPr>
          <a:lstStyle/>
          <a:p>
            <a:r>
              <a:rPr lang="ar-SA" b="1" dirty="0" smtClean="0"/>
              <a:t>أصناف الأرشيف</a:t>
            </a:r>
            <a:endParaRPr lang="ar-SA" dirty="0" smtClean="0"/>
          </a:p>
          <a:p>
            <a:r>
              <a:rPr lang="ar-SA" dirty="0" smtClean="0"/>
              <a:t>          إن تقسيم الأرشيفات إلى أصناف يعتمد بالدرجة الأولى إلى ضخامة المجموعات الأرشيفية و أهميتها و الأمكنة الملائمة لحفظها و إلى كفاءة الإدارة الأرشيفية و دقة التنظيم فيها ، و كذلك يعتمد على عدد الموظفين العاملين في الأقسام و الإدارات ، و مستواهم العلمي و خبراتهم المهنية ، و العصر الحالي يصنف بأنه عصر التخصص ، و لهذا نرى الكثير من الدول المتقدمة في ميادين التنظيمات و الإدارة الأرشيفية لجأت إلى اتخاذ الوسائل لتأسيس الأرشيفات المتخصصة    و تشييد البنايات الواسعة الحديثة الطراز للحفاظ على وثائقها مصنفة و مرتبة للوصول إلى الغاية و الهدف المنشود من حفظ الوثائق .</a:t>
            </a:r>
          </a:p>
          <a:p>
            <a:r>
              <a:rPr lang="ar-SA" b="1" dirty="0" smtClean="0"/>
              <a:t>و يمكن القول أن هناك وسيلتين لتحقيق ذلك :</a:t>
            </a:r>
            <a:endParaRPr lang="ar-SA" dirty="0" smtClean="0"/>
          </a:p>
          <a:p>
            <a:r>
              <a:rPr lang="ar-SA" dirty="0" smtClean="0"/>
              <a:t>1 – تشييد المباني الواسعة لاحتواء المجموعات الوثائقية الواردة إليها من الدوائر و المؤسسات الحكومية و غيرها و حفظها حسب صنفها و إعداد الكشافات و الفهارس لها .</a:t>
            </a:r>
          </a:p>
          <a:p>
            <a:r>
              <a:rPr lang="ar-SA" dirty="0" smtClean="0"/>
              <a:t>2 – تشجيع المؤسسات و الدوائر التي تصدر أو تفرز هذه الوثائق لتأسيس أرشيف خاص بها     و تخصيص المباني الملائمة لها و تعيين الموظفين الأكفاء لإدارتها بالتعاون مع الإدارة المركزية للأرشيف .</a:t>
            </a:r>
          </a:p>
          <a:p>
            <a:r>
              <a:rPr lang="ar-SA" dirty="0" smtClean="0"/>
              <a:t>و الطريقة الأخيرة أكثر ضمانا في حالة عدم توفر العناصر في الفقرة السابقة ، و إن كانت تبدو الأرشيفات كثيرة و موزعة فهي عملية من ناحية الوصول إلى الوثائق بسهولة و الوقوف على محتوياتها بدقة ، لكون تلك الوثائق مازالت بعهدة الدائرة الأم ( المصدر ) .</a:t>
            </a:r>
          </a:p>
          <a:p>
            <a:r>
              <a:rPr lang="ar-SA" dirty="0" smtClean="0"/>
              <a:t>و هناك فريق من علماء الأرشيف يرى في هذه الطريقة بعثرة للجهود و هم يحبذون النظام المركزي أي جمعها في مكاو واحد على أن تتوفر فيه الشروط المطلوبة و هي السعة و الأمنية .</a:t>
            </a:r>
          </a:p>
          <a:p>
            <a:endParaRPr lang="ar-EG"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55000" lnSpcReduction="20000"/>
          </a:bodyPr>
          <a:lstStyle/>
          <a:p>
            <a:r>
              <a:rPr lang="ar-SA" dirty="0" smtClean="0"/>
              <a:t>ما الأرشيفات فيمكن تصنيفها إلى ما يلي :</a:t>
            </a:r>
          </a:p>
          <a:p>
            <a:r>
              <a:rPr lang="ar-SA" b="1" dirty="0" smtClean="0"/>
              <a:t>1 – الأرشيف التاريخي :</a:t>
            </a:r>
            <a:endParaRPr lang="ar-SA" dirty="0" smtClean="0"/>
          </a:p>
          <a:p>
            <a:r>
              <a:rPr lang="ar-SA" dirty="0" smtClean="0"/>
              <a:t>و يضم كافة الوثائق المتعلقة بتاريخ القطر و في كافة النواحي : السياسية ، الاقتصادية ، الاجتماعية ، الثقافية ، الفنية ، العسكرية و غير ذلك ، و في الآونة الأخيرة لم تعد هناك أهمية للأرشيف التاريخي فقد توزعت وثائقه على الأصناف الأخرى من الأرشيفات فكما هو معلوم أن كل علم من العلوم و كل نشاط من الأنشطة له تاريخ .</a:t>
            </a:r>
          </a:p>
          <a:p>
            <a:r>
              <a:rPr lang="ar-SA" b="1" dirty="0" smtClean="0"/>
              <a:t>2 – الأرشيف القضائي :</a:t>
            </a:r>
            <a:endParaRPr lang="ar-SA" dirty="0" smtClean="0"/>
          </a:p>
          <a:p>
            <a:r>
              <a:rPr lang="ar-SA" dirty="0" smtClean="0"/>
              <a:t>و يضم وثائق وزارات العدل و المحاكم و الهيئات التشريعية و القضائية ، و كذلك القوانين        و الأنظمة و المحاكم الخاصة ، و ما يتصل برجال القانون و القضاة و ما إلى ذلك .</a:t>
            </a:r>
          </a:p>
          <a:p>
            <a:r>
              <a:rPr lang="ar-SA" b="1" dirty="0" smtClean="0"/>
              <a:t>3 – أرشيف الآداب و الفنون :</a:t>
            </a:r>
            <a:endParaRPr lang="ar-SA" dirty="0" smtClean="0"/>
          </a:p>
          <a:p>
            <a:r>
              <a:rPr lang="ar-SA" dirty="0" smtClean="0"/>
              <a:t>يمكن أن يضم كافة الوثائق التي تتصل بالحركة الثقافية في البلد و نشاط الجمعيات و المؤسسات الأدبية و الثقافية و وثائق الشخصيات البارزة في ميادين الثقافة و الشعر و الآداب و الصحافة الأدبية . أما الأرشيف الفني فيحتوي على وثائق المؤسسات و الدوائر و الجمعيات و النوادي الفنية ، و تشمل النشاطات الفنية كفنون السينما و المسرح و الموسيقى و الغناء و الفنون التشكيلية كالرسم و النحت و الفخار و غير ذلك ، هذا بالإضافة إلى الأرشيف الذي يضم فنون العمارة       و الهندسة و البناء و ما إلى ذلك </a:t>
            </a:r>
          </a:p>
          <a:p>
            <a:endParaRPr lang="ar-EG"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55000" lnSpcReduction="20000"/>
          </a:bodyPr>
          <a:lstStyle/>
          <a:p>
            <a:r>
              <a:rPr lang="ar-SA" b="1" dirty="0" smtClean="0"/>
              <a:t>4 - الأرشيف السياسي :</a:t>
            </a:r>
            <a:endParaRPr lang="ar-SA" dirty="0" smtClean="0"/>
          </a:p>
          <a:p>
            <a:r>
              <a:rPr lang="ar-SA" dirty="0" smtClean="0"/>
              <a:t>ويضم وثائق الأحزاب و الجمعيات و الهيئات السياسية و الوثائق الشخصية للبارزين في النشاطات السياسية ، و يمكن أن يضم المعاهدات و الاتفاقيات المعقودة مع الدول الأجنبية و محاضر الاجتماعات السياسية المهمة .</a:t>
            </a:r>
          </a:p>
          <a:p>
            <a:r>
              <a:rPr lang="ar-SA" b="1" dirty="0" smtClean="0"/>
              <a:t>5 – الأرشيف الإداري :</a:t>
            </a:r>
            <a:endParaRPr lang="ar-SA" dirty="0" smtClean="0"/>
          </a:p>
          <a:p>
            <a:r>
              <a:rPr lang="ar-SA" dirty="0" smtClean="0"/>
              <a:t>و يضم وثائق الوزارات و المؤسسات و الدوائر الحكومية بأنواعها و الجامعات و المعاهد و الهيئات المختلفة و كذلك الشركات و المصالح التي مارست أو تمارس مختلف الأعمال و الأنشطة الإدارية .</a:t>
            </a:r>
          </a:p>
          <a:p>
            <a:r>
              <a:rPr lang="ar-SA" b="1" dirty="0" smtClean="0"/>
              <a:t>6 – الأرشيف العسكري :</a:t>
            </a:r>
            <a:endParaRPr lang="ar-SA" dirty="0" smtClean="0"/>
          </a:p>
          <a:p>
            <a:r>
              <a:rPr lang="ar-SA" dirty="0" smtClean="0"/>
              <a:t>و يضم وثائق وزارة الدفاع و الطيران و البحرية و الحروب و الاختراعات الحربية و الأسلحة بأنواعها و التحصينات و الأسرار العسكرية ، و وثائق المحاكم العسكرية و غير ذلك مما يدخل في هذا المجال ، و من الملاحظ أن أغلب الأرشيفات العسكرية بقيت تحت إشراف السلطات العسكرية لما تحويه من أسرار مهمة .</a:t>
            </a:r>
          </a:p>
          <a:p>
            <a:r>
              <a:rPr lang="ar-SA" dirty="0" smtClean="0"/>
              <a:t>7 – أريف المؤسسات و الهيئات الدينية :</a:t>
            </a:r>
          </a:p>
          <a:p>
            <a:r>
              <a:rPr lang="ar-SA" dirty="0" smtClean="0"/>
              <a:t>و يضم وثائق وزارة الأوقاف و المساجد و الكنائس و الجمعيات و المدارس الدينية للطوائف كافة و فتاوى علماء الدين و ما إلى ذلك .</a:t>
            </a:r>
          </a:p>
          <a:p>
            <a:r>
              <a:rPr lang="ar-SA" dirty="0" smtClean="0"/>
              <a:t/>
            </a:r>
            <a:br>
              <a:rPr lang="ar-SA" dirty="0" smtClean="0"/>
            </a:br>
            <a:endParaRPr lang="ar-EG"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62500" lnSpcReduction="20000"/>
          </a:bodyPr>
          <a:lstStyle/>
          <a:p>
            <a:r>
              <a:rPr lang="ar-SA" b="1" dirty="0" smtClean="0"/>
              <a:t>8 – الأرشيف السري :</a:t>
            </a:r>
            <a:endParaRPr lang="ar-SA" dirty="0" smtClean="0"/>
          </a:p>
          <a:p>
            <a:r>
              <a:rPr lang="ar-SA" dirty="0" smtClean="0"/>
              <a:t>و يضم الوثائق السرية التي تتصل بسلامة و أمن الدولة و سياستها و غالبا ما يكون هذا الأرشيف تحت إشراف شخصية كبيرة مسؤولة و يرتبط غما برئاسة الجمهورية أو مجلس الوزراء أو وزارة الداخلية ، و لا يباح الاطلاع على وثائق هذا الأرشيف إلا في الحالات الاستثنائية           و المواقف السياسية التي تستوجب ذلك .</a:t>
            </a:r>
          </a:p>
          <a:p>
            <a:r>
              <a:rPr lang="ar-SA" b="1" dirty="0" smtClean="0"/>
              <a:t>9 – أرشيف الخرائط و الأطالس :</a:t>
            </a:r>
            <a:endParaRPr lang="ar-SA" dirty="0" smtClean="0"/>
          </a:p>
          <a:p>
            <a:r>
              <a:rPr lang="ar-SA" dirty="0" smtClean="0"/>
              <a:t>و يضم هذا الأرشيف خرائط الدولة و الأطالس كافة الخاصة بأراضيها و مقاطعاتها و مدنها و ما له علاقة بالقطر من أمور سياسة و اقتصادية و جغرافية و غير ذلك .</a:t>
            </a:r>
          </a:p>
          <a:p>
            <a:r>
              <a:rPr lang="ar-SA" b="1" dirty="0" smtClean="0"/>
              <a:t>10 – أرشيف الأختام و الشعارات و النقود :</a:t>
            </a:r>
            <a:endParaRPr lang="ar-SA" dirty="0" smtClean="0"/>
          </a:p>
          <a:p>
            <a:r>
              <a:rPr lang="ar-SA" dirty="0" smtClean="0"/>
              <a:t>و يضم الأختام القديمة و الحديثة التي بطل استعمالها و كذلك الشعارات و الرموز و الأعلام      و النقود بأنواعها الورقية منها و المعدنية .</a:t>
            </a:r>
          </a:p>
          <a:p>
            <a:r>
              <a:rPr lang="ar-SA" dirty="0" smtClean="0"/>
              <a:t>إن الاطلاع على هذه الوثائق المحفوظة في هذه الأرشيفات و الاستفادة منها من قبل الأساتذة      و الباحثين لا يتم إلا بعد استحصال الموافقة التحريرية من الجهة المسؤولة ، فوثائق وزارة التربية لا يسمح للباحثين بالاطلاع عليها إلا بعد إذن من هذه الوزارة و كذلك الحال بالنسبة للوزارات    و الدوائر الأخرى ، و هذه قاعدة متبعة في دور الوثائق في العالم كافة </a:t>
            </a:r>
          </a:p>
          <a:p>
            <a:endParaRPr lang="ar-EG"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55000" lnSpcReduction="20000"/>
          </a:bodyPr>
          <a:lstStyle/>
          <a:p>
            <a:r>
              <a:rPr lang="ar-SA" b="1" dirty="0" smtClean="0"/>
              <a:t>قييم الوثائق :</a:t>
            </a:r>
            <a:endParaRPr lang="ar-SA" dirty="0" smtClean="0"/>
          </a:p>
          <a:p>
            <a:r>
              <a:rPr lang="ar-SA" dirty="0" smtClean="0"/>
              <a:t>           تختلف عملية تقييم الوثائق من بلد لآخر ، كما أنها تختلف عصر على عصر حسب التطور الحضاري و ما يتبع ذلك من تطورات في عمليات خلق الوثائق ، من الناحية المادية و اللغوية       و العلمية .</a:t>
            </a:r>
          </a:p>
          <a:p>
            <a:r>
              <a:rPr lang="ar-SA" dirty="0" smtClean="0"/>
              <a:t>و يقصد بعملية تقييم الوثائق ، تحديد الوثائق التي تحفظ بصفة دائمة و الوثائق التي تحفظ بصفة مؤقتة ، و التي تعدم أو يجرى إتلافها .</a:t>
            </a:r>
          </a:p>
          <a:p>
            <a:r>
              <a:rPr lang="ar-SA" dirty="0" smtClean="0"/>
              <a:t>و عادة تحاول الأجهزة الحكومية الاحتفاظ بالملفات المهمة أو الضرورية للعمل الإداري و يمكن تقييم الوثائق في مرحلة مبكرة بالتعاون مع الأجهزة الحكومية و دور الوثائق .</a:t>
            </a:r>
          </a:p>
          <a:p>
            <a:r>
              <a:rPr lang="ar-SA" dirty="0" smtClean="0"/>
              <a:t>و الوثائق عبارة عن جهود و نشاطات الجهاز الذي خلقت فيه و مجموعة الوثائق التي يخلقها أي جهاز حكومي في فترة زمنية معينة تلقي الضوء على نشاط ذلك الجهاز و من هنا جاءت النظرية التي تقول بأنه :</a:t>
            </a:r>
          </a:p>
          <a:p>
            <a:r>
              <a:rPr lang="ar-SA" dirty="0" smtClean="0"/>
              <a:t>(( لا يمكن الاستغناء عن الوثائق التي تحمل إثباتا لحقوق الجماعات و الأفراد أو الدالة ذاتها ، كما لا يمكن الاستغناء عن الوثائق التي تحمل معلومات و حقائق عن ذلك الجهاز و التي خلقت لأغراض إدارية ، و لكنها يمكن أن تعمل في الدراسات التاريخية و الاقتصادية و الاجتماعية        و غير ذلك من العلوم الإنسانية )) ( 3 )</a:t>
            </a:r>
          </a:p>
          <a:p>
            <a:r>
              <a:rPr lang="ar-SA" dirty="0" smtClean="0"/>
              <a:t/>
            </a:r>
            <a:br>
              <a:rPr lang="ar-SA" dirty="0" smtClean="0"/>
            </a:br>
            <a:endParaRPr lang="ar-SA" dirty="0" smtClean="0"/>
          </a:p>
          <a:p>
            <a:r>
              <a:rPr lang="ar-SA" dirty="0" smtClean="0"/>
              <a:t>      .</a:t>
            </a:r>
          </a:p>
          <a:p>
            <a:endParaRPr lang="ar-EG"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pic>
        <p:nvPicPr>
          <p:cNvPr id="4" name="Content Placeholder 3" descr="تنزيل-صور-ورد-3-450x338.jpg"/>
          <p:cNvPicPr>
            <a:picLocks noGrp="1" noChangeAspect="1"/>
          </p:cNvPicPr>
          <p:nvPr>
            <p:ph idx="1"/>
          </p:nvPr>
        </p:nvPicPr>
        <p:blipFill>
          <a:blip r:embed="rId2" cstate="print"/>
          <a:stretch>
            <a:fillRect/>
          </a:stretch>
        </p:blipFill>
        <p:spPr>
          <a:xfrm>
            <a:off x="1259632" y="1844824"/>
            <a:ext cx="6264695" cy="3628082"/>
          </a:xfr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lstStyle/>
          <a:p>
            <a:r>
              <a:rPr lang="ar-SA" dirty="0" smtClean="0"/>
              <a:t> و يمكننا معرفة و تحقيق قيمة الوثيقة على طريقين :</a:t>
            </a:r>
          </a:p>
          <a:p>
            <a:r>
              <a:rPr lang="ar-SA" dirty="0" smtClean="0"/>
              <a:t>أ – الإثبات الذي تعطيه لتنظيم الجهاز الحكومي الذي أوجدها سواء أكان هذا إثبات يشمل حقا قانونيا للدولة أم الأفراد</a:t>
            </a:r>
          </a:p>
          <a:p>
            <a:r>
              <a:rPr lang="ar-SA" dirty="0" smtClean="0"/>
              <a:t>ب – المعلومات التي تعطيها عن الأفراد و الأجهزة المختلفة و المشاكل التي مر بها كل جهاز من هذه الأجهزة .</a:t>
            </a:r>
          </a:p>
          <a:p>
            <a:r>
              <a:rPr lang="ar-SA" dirty="0" smtClean="0"/>
              <a:t>و معظم الدول قد وضعت لوائح و مراشد لتنظيم عمليات تقييم الوثائق و وضعت سنوات محدد </a:t>
            </a:r>
            <a:r>
              <a:rPr lang="ar-EG" dirty="0" smtClean="0"/>
              <a:t>ة </a:t>
            </a:r>
            <a:r>
              <a:rPr lang="ar-SA" dirty="0" smtClean="0"/>
              <a:t>للحفظ كما أوضحت الوثائق التي تحفظ بصفة دائمة </a:t>
            </a:r>
            <a:r>
              <a:rPr lang="ar-EG" dirty="0" smtClean="0"/>
              <a:t>كما اوضحنا سابقا</a:t>
            </a:r>
            <a:endParaRPr lang="ar-EG"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a:xfrm>
            <a:off x="457200" y="1600201"/>
            <a:ext cx="8229600" cy="2620888"/>
          </a:xfrm>
        </p:spPr>
        <p:txBody>
          <a:bodyPr/>
          <a:lstStyle/>
          <a:p>
            <a:pPr>
              <a:buNone/>
            </a:pPr>
            <a:r>
              <a:rPr lang="ar-EG" dirty="0" smtClean="0"/>
              <a:t>           </a:t>
            </a:r>
          </a:p>
          <a:p>
            <a:pPr>
              <a:buNone/>
            </a:pPr>
            <a:r>
              <a:rPr lang="ar-EG" dirty="0"/>
              <a:t> </a:t>
            </a:r>
            <a:r>
              <a:rPr lang="ar-EG" dirty="0" smtClean="0"/>
              <a:t>           مع تمنياتي بدوام التوفيق طلابي الاعزاء</a:t>
            </a:r>
          </a:p>
          <a:p>
            <a:pPr>
              <a:buNone/>
            </a:pPr>
            <a:endParaRPr lang="ar-EG" dirty="0"/>
          </a:p>
          <a:p>
            <a:pPr>
              <a:buNone/>
            </a:pPr>
            <a:r>
              <a:rPr lang="ar-EG" dirty="0" smtClean="0"/>
              <a:t>                                                  د/ نهي بشير</a:t>
            </a:r>
            <a:endParaRPr lang="ar-EG" dirty="0"/>
          </a:p>
        </p:txBody>
      </p:sp>
      <p:pic>
        <p:nvPicPr>
          <p:cNvPr id="4" name="Picture 3" descr="صور-باقات-ورد-جميل-2-450x338.jpg"/>
          <p:cNvPicPr>
            <a:picLocks noChangeAspect="1"/>
          </p:cNvPicPr>
          <p:nvPr/>
        </p:nvPicPr>
        <p:blipFill>
          <a:blip r:embed="rId2" cstate="print"/>
          <a:stretch>
            <a:fillRect/>
          </a:stretch>
        </p:blipFill>
        <p:spPr>
          <a:xfrm>
            <a:off x="1259632" y="4149080"/>
            <a:ext cx="6840760" cy="244827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مقدمة </a:t>
            </a:r>
            <a:endParaRPr lang="ar-EG" dirty="0"/>
          </a:p>
        </p:txBody>
      </p:sp>
      <p:graphicFrame>
        <p:nvGraphicFramePr>
          <p:cNvPr id="4" name="Content Placeholder 3"/>
          <p:cNvGraphicFramePr>
            <a:graphicFrameLocks noGrp="1"/>
          </p:cNvGraphicFramePr>
          <p:nvPr>
            <p:ph idx="1"/>
          </p:nvPr>
        </p:nvGraphicFramePr>
        <p:xfrm>
          <a:off x="467544" y="1412776"/>
          <a:ext cx="8219256" cy="48531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تاريخ الارشيف</a:t>
            </a:r>
            <a:endParaRPr lang="ar-EG" dirty="0"/>
          </a:p>
        </p:txBody>
      </p:sp>
      <p:sp>
        <p:nvSpPr>
          <p:cNvPr id="3" name="Content Placeholder 2"/>
          <p:cNvSpPr>
            <a:spLocks noGrp="1"/>
          </p:cNvSpPr>
          <p:nvPr>
            <p:ph idx="1"/>
          </p:nvPr>
        </p:nvSpPr>
        <p:spPr>
          <a:xfrm>
            <a:off x="251520" y="1124745"/>
            <a:ext cx="8892480" cy="5400599"/>
          </a:xfrm>
        </p:spPr>
        <p:txBody>
          <a:bodyPr>
            <a:normAutofit fontScale="25000" lnSpcReduction="20000"/>
          </a:bodyPr>
          <a:lstStyle/>
          <a:p>
            <a:pPr>
              <a:buNone/>
            </a:pPr>
            <a:r>
              <a:rPr lang="ar-EG" sz="11200" b="1" dirty="0" smtClean="0"/>
              <a:t>ف</a:t>
            </a:r>
            <a:r>
              <a:rPr lang="ar-SA" sz="11200" b="1" dirty="0" smtClean="0"/>
              <a:t>ي </a:t>
            </a:r>
            <a:r>
              <a:rPr lang="ar-SA" sz="11200" b="1" dirty="0"/>
              <a:t>العصور القديمة</a:t>
            </a:r>
            <a:endParaRPr lang="ar-SA" sz="11200" dirty="0"/>
          </a:p>
          <a:p>
            <a:pPr algn="just">
              <a:buNone/>
            </a:pPr>
            <a:r>
              <a:rPr lang="ar-SA" sz="11200" dirty="0"/>
              <a:t>  </a:t>
            </a:r>
            <a:r>
              <a:rPr lang="ar-SA" sz="11200" dirty="0" smtClean="0"/>
              <a:t>يمكن </a:t>
            </a:r>
            <a:r>
              <a:rPr lang="ar-SA" sz="11200" dirty="0"/>
              <a:t>القول بصورة عامة أن الأرشيفات كانت موجودة و معروفة في حضارات الشرق </a:t>
            </a:r>
            <a:r>
              <a:rPr lang="ar-SA" sz="11200" dirty="0" smtClean="0"/>
              <a:t>القديم ، و </a:t>
            </a:r>
            <a:r>
              <a:rPr lang="ar-SA" sz="11200" dirty="0"/>
              <a:t>كذلك عند الإغريق و الرومان ، فمن المعروف تاريخيا أن بلاد ما بين النهرين كانت الموطن الأول للكتابة و التدوين ، فقد اخترع العراقيون القدماء الكتابة الصورية ، و </a:t>
            </a:r>
            <a:r>
              <a:rPr lang="ar-SA" sz="11200" dirty="0" smtClean="0"/>
              <a:t>من العراق </a:t>
            </a:r>
            <a:r>
              <a:rPr lang="ar-SA" sz="11200" dirty="0"/>
              <a:t>أخذت الكلمة المطبوعة طريقها إلى الشيوع و الاستعمال في بقية أرجاء </a:t>
            </a:r>
            <a:r>
              <a:rPr lang="ar-SA" sz="11200" dirty="0" smtClean="0"/>
              <a:t>ال</a:t>
            </a:r>
            <a:r>
              <a:rPr lang="ar-EG" sz="11200" dirty="0" smtClean="0"/>
              <a:t>عالم </a:t>
            </a:r>
            <a:r>
              <a:rPr lang="ar-SA" sz="11200" dirty="0" smtClean="0"/>
              <a:t>القديم </a:t>
            </a:r>
            <a:r>
              <a:rPr lang="ar-SA" sz="11200" dirty="0"/>
              <a:t>.</a:t>
            </a:r>
          </a:p>
          <a:p>
            <a:pPr algn="just">
              <a:buNone/>
            </a:pPr>
            <a:r>
              <a:rPr lang="ar-EG" sz="11200" dirty="0" smtClean="0"/>
              <a:t>    ف</a:t>
            </a:r>
            <a:r>
              <a:rPr lang="ar-SA" sz="11200" dirty="0" smtClean="0"/>
              <a:t>الأرشيفات </a:t>
            </a:r>
            <a:r>
              <a:rPr lang="ar-SA" sz="11200" dirty="0"/>
              <a:t>كانت معروفة عند </a:t>
            </a:r>
            <a:r>
              <a:rPr lang="ar-SA" sz="11200" dirty="0" smtClean="0"/>
              <a:t>قدما</a:t>
            </a:r>
            <a:r>
              <a:rPr lang="ar-EG" sz="11200" dirty="0" smtClean="0"/>
              <a:t>ء</a:t>
            </a:r>
            <a:r>
              <a:rPr lang="ar-SA" sz="11200" dirty="0" smtClean="0"/>
              <a:t> </a:t>
            </a:r>
            <a:r>
              <a:rPr lang="ar-SA" sz="11200" dirty="0"/>
              <a:t>العراقيين كالسومريين و الأكاديين و البابليين و الأشوريين و الكلدانيين ، و كذلك عند المصريين القدماء و الفرس و الأمم الأخرى و ما خلفوه من طين و ألواح حجرية و مدونات أخرى يمكن اعتبارها مواد ذات طبيعة أرشيفية.</a:t>
            </a:r>
          </a:p>
          <a:p>
            <a:pPr algn="just">
              <a:buNone/>
            </a:pPr>
            <a:r>
              <a:rPr lang="ar-EG" sz="11200" dirty="0" smtClean="0"/>
              <a:t>   </a:t>
            </a:r>
            <a:r>
              <a:rPr lang="ar-SA" sz="11200" dirty="0" smtClean="0"/>
              <a:t>وكانت </a:t>
            </a:r>
            <a:r>
              <a:rPr lang="ar-SA" sz="11200" dirty="0"/>
              <a:t>المواد الأرشيفية و كذلك المواد المكتبية غالبا ما تحفظ في مكان واحد ، سواء أكان ذلك في المعابد أم قصور الملوك أم غيرها ،و في الأزمنة القديمة لم تميز الحضارات الأولى ما بين الكتب و الوثائق ، وبعبارة أخرى لم يفرقوا ما بين المصادر و بين أنماط و أساليب التوثيق </a:t>
            </a:r>
            <a:r>
              <a:rPr lang="en-US" sz="11200" dirty="0"/>
              <a:t> </a:t>
            </a:r>
          </a:p>
          <a:p>
            <a:pPr>
              <a:buNone/>
            </a:pPr>
            <a:r>
              <a:rPr lang="en-US" sz="4400" dirty="0" smtClean="0"/>
              <a:t/>
            </a:r>
            <a:br>
              <a:rPr lang="en-US" sz="4400" dirty="0" smtClean="0"/>
            </a:br>
            <a:endParaRPr lang="ar-EG" sz="4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77500" lnSpcReduction="20000"/>
          </a:bodyPr>
          <a:lstStyle/>
          <a:p>
            <a:pPr>
              <a:buNone/>
            </a:pPr>
            <a:r>
              <a:rPr lang="ar-EG" dirty="0" smtClean="0"/>
              <a:t>في العهد الإغريقي</a:t>
            </a:r>
            <a:br>
              <a:rPr lang="ar-EG" dirty="0" smtClean="0"/>
            </a:br>
            <a:endParaRPr lang="ar-EG" dirty="0" smtClean="0"/>
          </a:p>
          <a:p>
            <a:pPr>
              <a:buNone/>
            </a:pPr>
            <a:r>
              <a:rPr lang="ar-EG" dirty="0"/>
              <a:t> </a:t>
            </a:r>
            <a:r>
              <a:rPr lang="ar-EG" dirty="0" smtClean="0"/>
              <a:t>   ليس هناك دليل على وجود أرشيفات عند الإغريق القدماء ، فالكلمة الإغريقية </a:t>
            </a:r>
            <a:r>
              <a:rPr lang="en-US" dirty="0" err="1" smtClean="0"/>
              <a:t>Biblioteke</a:t>
            </a:r>
            <a:r>
              <a:rPr lang="en-US" dirty="0" smtClean="0"/>
              <a:t> </a:t>
            </a:r>
            <a:r>
              <a:rPr lang="ar-EG" dirty="0" smtClean="0"/>
              <a:t>التي تقابلها اللفظة اللاتينية </a:t>
            </a:r>
            <a:r>
              <a:rPr lang="en-US" dirty="0" err="1" smtClean="0"/>
              <a:t>Biblioteca</a:t>
            </a:r>
            <a:r>
              <a:rPr lang="en-US" dirty="0" smtClean="0"/>
              <a:t> </a:t>
            </a:r>
            <a:r>
              <a:rPr lang="ar-EG" dirty="0" smtClean="0"/>
              <a:t>كانت عبارة عن مستودعات لحفظ الممتلكات و المواد التي نسميها بـ ( المواد الأرشيفية ) .</a:t>
            </a:r>
          </a:p>
          <a:p>
            <a:pPr>
              <a:buNone/>
            </a:pPr>
            <a:r>
              <a:rPr lang="ar-EG" dirty="0" smtClean="0"/>
              <a:t>    إن الأرشيفات المنظمة الوحيدة التي كانت تحفظ فيها أصول القوانين ، و كان قد أسسها القائد </a:t>
            </a:r>
            <a:r>
              <a:rPr lang="en-US" dirty="0" err="1" smtClean="0"/>
              <a:t>Ephiltes</a:t>
            </a:r>
            <a:r>
              <a:rPr lang="en-US" dirty="0" smtClean="0"/>
              <a:t> </a:t>
            </a:r>
            <a:r>
              <a:rPr lang="ar-EG" dirty="0" smtClean="0"/>
              <a:t>في حدود 460 ق . م و لم يمض قرن على ذلك حتى تم توحيد جميع مخازن السجلات الأثينية و حصرها في مكان واحد في المعبد المخصص لعبادة أم الآلهة المعروف بالميترون </a:t>
            </a:r>
            <a:r>
              <a:rPr lang="en-US" dirty="0" err="1" smtClean="0"/>
              <a:t>Metroon</a:t>
            </a:r>
            <a:r>
              <a:rPr lang="en-US" dirty="0" smtClean="0"/>
              <a:t> .</a:t>
            </a:r>
          </a:p>
          <a:p>
            <a:pPr>
              <a:buNone/>
            </a:pPr>
            <a:r>
              <a:rPr lang="ar-EG" dirty="0" smtClean="0"/>
              <a:t>    و من الخطأ الافتراض أن المعابد أو الأماكن العامة التي كانت مخصصة لإيداع مثل هذه القضايا تعتبر من الأرشيفات .</a:t>
            </a:r>
          </a:p>
          <a:p>
            <a:endParaRPr lang="ar-EG"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EG" dirty="0" smtClean="0"/>
              <a:t> في العهد الروماني</a:t>
            </a:r>
            <a:endParaRPr lang="ar-EG" dirty="0"/>
          </a:p>
        </p:txBody>
      </p:sp>
      <p:sp>
        <p:nvSpPr>
          <p:cNvPr id="3" name="Content Placeholder 2"/>
          <p:cNvSpPr>
            <a:spLocks noGrp="1"/>
          </p:cNvSpPr>
          <p:nvPr>
            <p:ph idx="1"/>
          </p:nvPr>
        </p:nvSpPr>
        <p:spPr>
          <a:xfrm>
            <a:off x="0" y="1196752"/>
            <a:ext cx="9144000" cy="6624736"/>
          </a:xfrm>
        </p:spPr>
        <p:txBody>
          <a:bodyPr>
            <a:normAutofit fontScale="40000" lnSpcReduction="20000"/>
          </a:bodyPr>
          <a:lstStyle/>
          <a:p>
            <a:pPr>
              <a:buNone/>
            </a:pPr>
            <a:endParaRPr lang="ar-SA" sz="6200" dirty="0"/>
          </a:p>
          <a:p>
            <a:pPr>
              <a:buNone/>
            </a:pPr>
            <a:r>
              <a:rPr lang="ar-EG" sz="5600" dirty="0" smtClean="0"/>
              <a:t>    </a:t>
            </a:r>
            <a:r>
              <a:rPr lang="ar-SA" sz="5600" dirty="0"/>
              <a:t> </a:t>
            </a:r>
            <a:r>
              <a:rPr lang="ar-SA" sz="5600" dirty="0" smtClean="0"/>
              <a:t>كان </a:t>
            </a:r>
            <a:r>
              <a:rPr lang="ar-SA" sz="5600" dirty="0"/>
              <a:t>الأرشيف الرئيسي قد أسسه السياسي الروماني الشهير فاليريوس بوبليوكولا و ذلك في حدود عام 509 ق . م و كان موضعها في ايراريوم أو الخزانة داخل معبد الإله ( زحل ) و هو إله الزراعة عند الرومان و في هذا الموضع كانت تحفظ القوانين و المراسيم و أنظمة مجلس الشيوخ و مستندات المقاطعات ، أما الوثائق الدولية – أي التي لها صلة بالدول الأجنبية ـ فكانت تحفظ في مبنى ( الكابيتول ) .</a:t>
            </a:r>
          </a:p>
          <a:p>
            <a:pPr>
              <a:buNone/>
            </a:pPr>
            <a:r>
              <a:rPr lang="ar-EG" sz="5600" dirty="0" smtClean="0"/>
              <a:t>      </a:t>
            </a:r>
            <a:r>
              <a:rPr lang="ar-SA" sz="5600" dirty="0" smtClean="0"/>
              <a:t>كان </a:t>
            </a:r>
            <a:r>
              <a:rPr lang="ar-SA" sz="5600" dirty="0"/>
              <a:t>هناك عدد من الأرشيفات في روما ، حتى في عهد الجمهورية و تحت إدارة مختلف الموظفين و مسؤولياتهم .</a:t>
            </a:r>
          </a:p>
          <a:p>
            <a:pPr>
              <a:buNone/>
            </a:pPr>
            <a:r>
              <a:rPr lang="ar-EG" sz="5600" dirty="0" smtClean="0"/>
              <a:t>      </a:t>
            </a:r>
            <a:r>
              <a:rPr lang="ar-SA" sz="5600" dirty="0" smtClean="0"/>
              <a:t>أما </a:t>
            </a:r>
            <a:r>
              <a:rPr lang="ar-SA" sz="5600" dirty="0"/>
              <a:t>في عهد الإمبراطورية فقد تم إنشاء دار تعرف بـ ( دار الوثائق القيصرية ) أو أرشيف الإمبراطور الذي كانت تودع فيه ليس جميع الأوراق الشخصية العائدة للممتلكات الإمبراطورية فحسب ، بل و كافة المستندات الرسمية ، و قد بقيت هذه الأرشيفات قائمة حتى وقت متأخر من عهود الإمبراطورية ، بالإضافة إلى الأرشيفات البلدية التي كانت تودع فيها القوانين و الأنظمة الخاصة بالمجالس البلدية و كذلك القيود و السجلات المالية و شهادات الولادات و قضايا التبني و الممتلكات ..</a:t>
            </a:r>
          </a:p>
          <a:p>
            <a:pPr>
              <a:buNone/>
            </a:pPr>
            <a:r>
              <a:rPr lang="ar-EG" sz="5600" dirty="0" smtClean="0"/>
              <a:t>     </a:t>
            </a:r>
            <a:r>
              <a:rPr lang="ar-SA" sz="5600" dirty="0" smtClean="0"/>
              <a:t>و </a:t>
            </a:r>
            <a:r>
              <a:rPr lang="ar-SA" sz="5600" dirty="0"/>
              <a:t>لم تلبث العناية بالأرشيفات أن قلت في أواخر عهد الإمبراطورية حيث بلغت حالها من العناية و الحفظ درجة سيئة .</a:t>
            </a:r>
          </a:p>
          <a:p>
            <a:pPr>
              <a:buNone/>
            </a:pPr>
            <a:r>
              <a:rPr lang="ar-EG" sz="5600" dirty="0" smtClean="0"/>
              <a:t>    </a:t>
            </a:r>
            <a:r>
              <a:rPr lang="ar-SA" sz="5600" dirty="0" smtClean="0"/>
              <a:t>و </a:t>
            </a:r>
            <a:r>
              <a:rPr lang="ar-SA" sz="5600" dirty="0"/>
              <a:t>لقد حاول الإمبراطور مكسيمليان الأول ( 1493 – 1519 ) تأسيس أرشيف مركزي للإمبراطورية الرومانية المقدسة ، فلم يحقق نجاحا في هذا المضمار </a:t>
            </a:r>
            <a:r>
              <a:rPr lang="ar-SA" sz="9600" dirty="0" smtClean="0"/>
              <a:t>.</a:t>
            </a:r>
            <a:endParaRPr lang="ar-SA" sz="9600" dirty="0"/>
          </a:p>
          <a:p>
            <a:pPr>
              <a:buNone/>
            </a:pPr>
            <a:r>
              <a:rPr lang="ar-SA" dirty="0" smtClean="0"/>
              <a:t/>
            </a:r>
            <a:br>
              <a:rPr lang="ar-SA" dirty="0" smtClean="0"/>
            </a:br>
            <a:endParaRPr lang="ar-EG"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 </a:t>
            </a:r>
            <a:r>
              <a:rPr lang="ar-EG" b="1" dirty="0" smtClean="0"/>
              <a:t>في العصور الوسطى</a:t>
            </a:r>
            <a:endParaRPr lang="ar-EG" dirty="0"/>
          </a:p>
        </p:txBody>
      </p:sp>
      <p:sp>
        <p:nvSpPr>
          <p:cNvPr id="3" name="Content Placeholder 2"/>
          <p:cNvSpPr>
            <a:spLocks noGrp="1"/>
          </p:cNvSpPr>
          <p:nvPr>
            <p:ph idx="1"/>
          </p:nvPr>
        </p:nvSpPr>
        <p:spPr/>
        <p:txBody>
          <a:bodyPr>
            <a:normAutofit fontScale="70000" lnSpcReduction="20000"/>
          </a:bodyPr>
          <a:lstStyle/>
          <a:p>
            <a:pPr>
              <a:buNone/>
            </a:pPr>
            <a:r>
              <a:rPr lang="ar-EG" dirty="0" smtClean="0"/>
              <a:t/>
            </a:r>
            <a:br>
              <a:rPr lang="ar-EG" dirty="0" smtClean="0"/>
            </a:br>
            <a:endParaRPr lang="ar-EG" dirty="0" smtClean="0"/>
          </a:p>
          <a:p>
            <a:pPr>
              <a:buNone/>
            </a:pPr>
            <a:r>
              <a:rPr lang="ar-EG" dirty="0" smtClean="0"/>
              <a:t>      شهدت هذه العصور تعدد السلطات و تنوع الامتيازات و ساد الإقطاع ، فكان لكل ناحية ذات سلطان أرشيفها الخاص بها الذي يشير إلى ما تملكه من حقوق و امتيازات ، و كان هذا النوع من الأرشيف منفصلا عن الأرشيف الذي كان للملك نفسه ، و لعل أهم ما ورثته أوربا من ذلك عبر العصور الوسطى هي الوثائق الكنسية ، غذ كانت الكنائس في تلك العصور بعيدة عن تقلبات الحروب و بمأمن من السلب و النهب .</a:t>
            </a:r>
          </a:p>
          <a:p>
            <a:pPr>
              <a:buNone/>
            </a:pPr>
            <a:r>
              <a:rPr lang="ar-EG" dirty="0" smtClean="0"/>
              <a:t>    و يمكن القول أنه كان لملوك أوربا نوعان من الأرشيفات :</a:t>
            </a:r>
          </a:p>
          <a:p>
            <a:pPr>
              <a:buNone/>
            </a:pPr>
            <a:r>
              <a:rPr lang="ar-EG" dirty="0" smtClean="0"/>
              <a:t>    الأرشيف الثابت : كما هو الحال في الدولة البيزنطية حيث كانت الأحوال تتميز بنوع من الاستقرار</a:t>
            </a:r>
          </a:p>
          <a:p>
            <a:pPr>
              <a:buNone/>
            </a:pPr>
            <a:r>
              <a:rPr lang="ar-EG" dirty="0" smtClean="0"/>
              <a:t>    الأرشيف المتنقل : كما كان الحال في أنحاء الإمبراطورية الغربية حيث كان بلاط الحكام يتنقل من مكان لآخر مما جعل التنظيم أمرا مستحيلا . </a:t>
            </a:r>
          </a:p>
          <a:p>
            <a:pPr>
              <a:buNone/>
            </a:pPr>
            <a:r>
              <a:rPr lang="ar-EG" dirty="0" smtClean="0"/>
              <a:t/>
            </a:r>
            <a:br>
              <a:rPr lang="ar-EG" dirty="0" smtClean="0"/>
            </a:br>
            <a:endParaRPr lang="ar-EG"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مصر</a:t>
            </a:r>
            <a:endParaRPr lang="ar-EG" dirty="0"/>
          </a:p>
        </p:txBody>
      </p:sp>
      <p:sp>
        <p:nvSpPr>
          <p:cNvPr id="3" name="Content Placeholder 2"/>
          <p:cNvSpPr>
            <a:spLocks noGrp="1"/>
          </p:cNvSpPr>
          <p:nvPr>
            <p:ph idx="1"/>
          </p:nvPr>
        </p:nvSpPr>
        <p:spPr/>
        <p:txBody>
          <a:bodyPr>
            <a:normAutofit fontScale="47500" lnSpcReduction="20000"/>
          </a:bodyPr>
          <a:lstStyle/>
          <a:p>
            <a:pPr>
              <a:buNone/>
            </a:pPr>
            <a:r>
              <a:rPr lang="ar-EG" b="1" dirty="0" smtClean="0"/>
              <a:t>    </a:t>
            </a:r>
            <a:endParaRPr lang="ar-SA" sz="3400" dirty="0"/>
          </a:p>
          <a:p>
            <a:pPr>
              <a:buNone/>
            </a:pPr>
            <a:r>
              <a:rPr lang="ar-SA" sz="3400" dirty="0"/>
              <a:t>     </a:t>
            </a:r>
            <a:r>
              <a:rPr lang="ar-SA" sz="4500" dirty="0"/>
              <a:t> </a:t>
            </a:r>
            <a:r>
              <a:rPr lang="ar-SA" sz="4500" dirty="0" smtClean="0"/>
              <a:t>تعتبر </a:t>
            </a:r>
            <a:r>
              <a:rPr lang="ar-SA" sz="4500" dirty="0"/>
              <a:t>مصر من أقدم الأقطار العربية في تأسيس دار خاصة بالوثائق و إدارتها ، ففي زمن محمد علي الكبير أسست الدفتر خانة المصرية ( دار المحفوظات بالقلعة ) و كان ذلك عام 1829  ثم وضعت لها لائحة قرر المجلس الملكي عام 1830 الموافقة عليها ثم و ضعت لها لائحة مفصلة عام 1846 .</a:t>
            </a:r>
          </a:p>
          <a:p>
            <a:pPr>
              <a:buNone/>
            </a:pPr>
            <a:r>
              <a:rPr lang="ar-EG" sz="4500" dirty="0" smtClean="0"/>
              <a:t>    </a:t>
            </a:r>
            <a:r>
              <a:rPr lang="ar-SA" sz="4500" dirty="0" smtClean="0"/>
              <a:t>و </a:t>
            </a:r>
            <a:r>
              <a:rPr lang="ar-SA" sz="4500" dirty="0"/>
              <a:t>بعد ثورة 1952 صدر القانون الخاص بإنشاء دار الوثائق التاريخية القومية و تقع بجوار المتحف الحربي بالقلعة بالقاهرة و تعتبر من أقدم و أوسع دور الوثائق في الوطن العربي ، و تضم وثائق بمختلف اللغات .</a:t>
            </a:r>
          </a:p>
          <a:p>
            <a:pPr>
              <a:buNone/>
            </a:pPr>
            <a:r>
              <a:rPr lang="ar-EG" sz="4500" dirty="0" smtClean="0"/>
              <a:t>    </a:t>
            </a:r>
            <a:r>
              <a:rPr lang="ar-SA" sz="4500" dirty="0" smtClean="0"/>
              <a:t>و </a:t>
            </a:r>
            <a:r>
              <a:rPr lang="ar-SA" sz="4500" dirty="0"/>
              <a:t>قد وضعت اللوائح و الأنظمة الخاصة بكيفية الاطلاع على هذه الوثائق و الحصول على صورها من قبل المراجعين و الباحثين ، و توجد المئات من الكشافات و الفهارس و الأدلة المساعدة للوقوف على مضامين هذه المجموعات الضخمة من الوثائق .</a:t>
            </a:r>
          </a:p>
          <a:p>
            <a:pPr>
              <a:buNone/>
            </a:pPr>
            <a:r>
              <a:rPr lang="ar-EG" sz="4500" dirty="0" smtClean="0"/>
              <a:t>    </a:t>
            </a:r>
            <a:r>
              <a:rPr lang="ar-SA" sz="4500" dirty="0" smtClean="0"/>
              <a:t>و </a:t>
            </a:r>
            <a:r>
              <a:rPr lang="ar-SA" sz="4500" dirty="0"/>
              <a:t>قد ألحق بالدار معرض كبير يضم نماذج من الوثائق لمختلف الأزمنة . </a:t>
            </a:r>
          </a:p>
          <a:p>
            <a:pPr>
              <a:buNone/>
            </a:pPr>
            <a:r>
              <a:rPr lang="ar-SA" sz="4500" dirty="0" smtClean="0"/>
              <a:t/>
            </a:r>
            <a:br>
              <a:rPr lang="ar-SA" sz="4500" dirty="0" smtClean="0"/>
            </a:br>
            <a:endParaRPr lang="ar-EG" sz="45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4705"/>
            <a:ext cx="7772400" cy="1656183"/>
          </a:xfrm>
        </p:spPr>
        <p:txBody>
          <a:bodyPr/>
          <a:lstStyle/>
          <a:p>
            <a:r>
              <a:rPr lang="ar-EG" dirty="0" smtClean="0"/>
              <a:t>انواع الارشيف</a:t>
            </a:r>
            <a:endParaRPr lang="ar-EG" dirty="0"/>
          </a:p>
        </p:txBody>
      </p:sp>
      <p:sp>
        <p:nvSpPr>
          <p:cNvPr id="3" name="Subtitle 2"/>
          <p:cNvSpPr>
            <a:spLocks noGrp="1"/>
          </p:cNvSpPr>
          <p:nvPr>
            <p:ph type="subTitle" idx="1"/>
          </p:nvPr>
        </p:nvSpPr>
        <p:spPr>
          <a:xfrm>
            <a:off x="1371600" y="2420888"/>
            <a:ext cx="6400800" cy="3217912"/>
          </a:xfrm>
        </p:spPr>
        <p:txBody>
          <a:bodyPr>
            <a:normAutofit fontScale="55000" lnSpcReduction="20000"/>
          </a:bodyPr>
          <a:lstStyle/>
          <a:p>
            <a:r>
              <a:rPr lang="ar-EG" dirty="0" smtClean="0"/>
              <a:t>1-أنواع الأرشيف</a:t>
            </a:r>
          </a:p>
          <a:p>
            <a:r>
              <a:rPr lang="ar-EG" dirty="0" smtClean="0"/>
              <a:t/>
            </a:r>
            <a:br>
              <a:rPr lang="ar-EG" dirty="0" smtClean="0"/>
            </a:br>
            <a:r>
              <a:rPr lang="ar-EG" dirty="0" smtClean="0"/>
              <a:t>يقسم الأرشيف حسب نوع الملكية إلى قسمين رئيسيين: الأرشيف العام أو العمومي والأرشيف الخاص</a:t>
            </a:r>
          </a:p>
          <a:p>
            <a:r>
              <a:rPr lang="ar-EG" dirty="0" smtClean="0"/>
              <a:t>1-1الأرشيف العام أو العمومي</a:t>
            </a:r>
          </a:p>
          <a:p>
            <a:r>
              <a:rPr lang="ar-EG" dirty="0" smtClean="0"/>
              <a:t>الأرشيف العام أو العمومي هو الأرشيف المنتج من قبل المؤسسات العمومية مهما كان نوعها سواء كانت وزارات هيئات حكومية مؤسسات عمومية جماعات محلية( بلدية ، ولاية)…..الخ</a:t>
            </a:r>
            <a:br>
              <a:rPr lang="ar-EG" dirty="0" smtClean="0"/>
            </a:br>
            <a:r>
              <a:rPr lang="ar-EG" dirty="0" smtClean="0"/>
              <a:t>]حسب القانون الجزائري يتكون الأرشيف العمومـي من الوثائـق التاريخيـة ومن الوثائـق التي تنتجها أو تسلمها هيئـات الحزب و الدولة و الجماعـات المحلية و المؤسسات و الهيئـات العمومية و يكون الأرشيف العمومـي غـير قابـل للحجز أو التصرف فيه أو تملكه بالتقادم إذا ثبـت أن الأرشيف الذي يحوزه أشخاص طبيعيون أو معنويـون ذا مصدر عام تستـرده الدولـة في أي وقت</a:t>
            </a:r>
          </a:p>
          <a:p>
            <a:endParaRPr lang="ar-EG"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557</Words>
  <Application>Microsoft Office PowerPoint</Application>
  <PresentationFormat>On-screen Show (4:3)</PresentationFormat>
  <Paragraphs>102</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Slide 1</vt:lpstr>
      <vt:lpstr>Slide 2</vt:lpstr>
      <vt:lpstr>مقدمة </vt:lpstr>
      <vt:lpstr>تاريخ الارشيف</vt:lpstr>
      <vt:lpstr>Slide 5</vt:lpstr>
      <vt:lpstr> في العهد الروماني</vt:lpstr>
      <vt:lpstr> في العصور الوسطى</vt:lpstr>
      <vt:lpstr>مصر</vt:lpstr>
      <vt:lpstr>انواع الارشيف</vt:lpstr>
      <vt:lpstr>الارشيف الخاص</vt:lpstr>
      <vt:lpstr>اعمار الارشيف</vt:lpstr>
      <vt:lpstr>Slide 12</vt:lpstr>
      <vt:lpstr>Slide 13</vt:lpstr>
      <vt:lpstr>Slide 14</vt:lpstr>
      <vt:lpstr>Slide 15</vt:lpstr>
      <vt:lpstr>Slide 16</vt:lpstr>
      <vt:lpstr>Slide 17</vt:lpstr>
      <vt:lpstr>Slide 18</vt:lpstr>
      <vt:lpstr>Slide 19</vt:lpstr>
      <vt:lpstr>Slide 20</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الرحيم</dc:title>
  <dc:creator>in touch with toshi</dc:creator>
  <cp:lastModifiedBy>in touch with toshi</cp:lastModifiedBy>
  <cp:revision>10</cp:revision>
  <dcterms:created xsi:type="dcterms:W3CDTF">2020-03-16T00:33:38Z</dcterms:created>
  <dcterms:modified xsi:type="dcterms:W3CDTF">2020-03-18T14:00:40Z</dcterms:modified>
</cp:coreProperties>
</file>